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4"/>
  </p:notesMasterIdLst>
  <p:handoutMasterIdLst>
    <p:handoutMasterId r:id="rId15"/>
  </p:handoutMasterIdLst>
  <p:sldIdLst>
    <p:sldId id="262" r:id="rId2"/>
    <p:sldId id="277" r:id="rId3"/>
    <p:sldId id="289" r:id="rId4"/>
    <p:sldId id="290" r:id="rId5"/>
    <p:sldId id="271" r:id="rId6"/>
    <p:sldId id="291" r:id="rId7"/>
    <p:sldId id="282" r:id="rId8"/>
    <p:sldId id="283" r:id="rId9"/>
    <p:sldId id="288" r:id="rId10"/>
    <p:sldId id="294" r:id="rId11"/>
    <p:sldId id="295" r:id="rId12"/>
    <p:sldId id="296" r:id="rId13"/>
  </p:sldIdLst>
  <p:sldSz cx="9144000" cy="6858000" type="screen4x3"/>
  <p:notesSz cx="6858000" cy="9144000"/>
  <p:defaultTextStyle>
    <a:defPPr lvl="0">
      <a:defRPr lang="en-GB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9">
          <p15:clr>
            <a:srgbClr val="A4A3A4"/>
          </p15:clr>
        </p15:guide>
        <p15:guide id="2" orient="horz" pos="3650">
          <p15:clr>
            <a:srgbClr val="A4A3A4"/>
          </p15:clr>
        </p15:guide>
        <p15:guide id="3" orient="horz" pos="712">
          <p15:clr>
            <a:srgbClr val="A4A3A4"/>
          </p15:clr>
        </p15:guide>
        <p15:guide id="4" pos="165">
          <p15:clr>
            <a:srgbClr val="A4A3A4"/>
          </p15:clr>
        </p15:guide>
        <p15:guide id="5" pos="5338">
          <p15:clr>
            <a:srgbClr val="A4A3A4"/>
          </p15:clr>
        </p15:guide>
        <p15:guide id="6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CFDFED"/>
    <a:srgbClr val="BDFFFD"/>
    <a:srgbClr val="00F8F2"/>
    <a:srgbClr val="3F7AAF"/>
    <a:srgbClr val="9B9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8" y="888"/>
      </p:cViewPr>
      <p:guideLst>
        <p:guide orient="horz" pos="1789"/>
        <p:guide orient="horz" pos="3650"/>
        <p:guide orient="horz" pos="712"/>
        <p:guide pos="165"/>
        <p:guide pos="5338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-318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47AD2-5FF1-481E-BA17-92A87AC9FFEC}" type="datetimeFigureOut">
              <a:rPr lang="en-GB" smtClean="0"/>
              <a:pPr/>
              <a:t>11/07/2019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68DBD-8C7D-4F2D-8505-D01A3BC55EC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2654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en-GB" smtClean="0"/>
              <a:pPr/>
              <a:t>11/07/2019</a:t>
            </a:fld>
            <a:endParaRPr lang="en-GB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560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251999" y="1223868"/>
            <a:ext cx="8204613" cy="4653132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GB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Title of the presentation - date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1" smtClean="0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78318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1" smtClean="0"/>
              <a:t>Title</a:t>
            </a:r>
            <a:br>
              <a:rPr lang="en-GB" noProof="1" smtClean="0"/>
            </a:br>
            <a:endParaRPr lang="en-GB" noProof="1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GB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Title of the presentation - date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1" smtClean="0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500380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0389" y="506179"/>
            <a:ext cx="7365204" cy="601167"/>
          </a:xfrm>
        </p:spPr>
        <p:txBody>
          <a:bodyPr/>
          <a:lstStyle/>
          <a:p>
            <a:r>
              <a:rPr lang="en-US" dirty="0" smtClean="0"/>
              <a:t>Title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Title of the presentation - date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1" smtClean="0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4213370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able/chart/picture and caption 1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/>
          </p:cNvSpPr>
          <p:nvPr>
            <p:ph sz="quarter" idx="13"/>
          </p:nvPr>
        </p:nvSpPr>
        <p:spPr>
          <a:xfrm>
            <a:off x="5486400" y="1156756"/>
            <a:ext cx="3456000" cy="4536000"/>
          </a:xfrm>
          <a:ln w="6350">
            <a:noFill/>
          </a:ln>
        </p:spPr>
        <p:txBody>
          <a:bodyPr/>
          <a:lstStyle>
            <a:lvl1pPr>
              <a:defRPr>
                <a:latin typeface="Source Sans Pro Semibold" panose="020B0603030403020204" pitchFamily="34" charset="0"/>
              </a:defRPr>
            </a:lvl1pPr>
            <a:lvl2pPr>
              <a:defRPr>
                <a:latin typeface="Source Sans Pro Semibold" panose="020B0603030403020204" pitchFamily="34" charset="0"/>
              </a:defRPr>
            </a:lvl2pPr>
            <a:lvl3pPr>
              <a:defRPr>
                <a:latin typeface="Source Sans Pro Semibold" panose="020B0603030403020204" pitchFamily="34" charset="0"/>
              </a:defRPr>
            </a:lvl3pPr>
            <a:lvl4pPr>
              <a:defRPr>
                <a:latin typeface="Source Sans Pro Semibold" panose="020B0603030403020204" pitchFamily="34" charset="0"/>
              </a:defRPr>
            </a:lvl4pPr>
            <a:lvl5pPr>
              <a:defRPr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GB" noProof="1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4"/>
          </p:nvPr>
        </p:nvSpPr>
        <p:spPr>
          <a:xfrm>
            <a:off x="252000" y="1165145"/>
            <a:ext cx="4716000" cy="3297600"/>
          </a:xfrm>
        </p:spPr>
        <p:txBody>
          <a:bodyPr/>
          <a:lstStyle>
            <a:lvl1pPr>
              <a:defRPr>
                <a:latin typeface="Source Sans Pro Semibold" panose="020B0603030403020204" pitchFamily="34" charset="0"/>
              </a:defRPr>
            </a:lvl1pPr>
            <a:lvl2pPr>
              <a:defRPr>
                <a:latin typeface="Source Sans Pro Semibold" panose="020B0603030403020204" pitchFamily="34" charset="0"/>
              </a:defRPr>
            </a:lvl2pPr>
            <a:lvl3pPr>
              <a:defRPr>
                <a:latin typeface="Source Sans Pro Semibold" panose="020B0603030403020204" pitchFamily="34" charset="0"/>
              </a:defRPr>
            </a:lvl3pPr>
            <a:lvl4pPr>
              <a:defRPr>
                <a:latin typeface="Source Sans Pro Semibold" panose="020B0603030403020204" pitchFamily="34" charset="0"/>
              </a:defRPr>
            </a:lvl4pPr>
            <a:lvl5pPr>
              <a:defRPr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GB" noProof="1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252000" y="489402"/>
            <a:ext cx="6840000" cy="5796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1" smtClean="0"/>
              <a:t>Title</a:t>
            </a:r>
            <a:endParaRPr lang="en-GB" noProof="1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5" hasCustomPrompt="1"/>
          </p:nvPr>
        </p:nvSpPr>
        <p:spPr>
          <a:xfrm>
            <a:off x="5486400" y="5756334"/>
            <a:ext cx="3456000" cy="180000"/>
          </a:xfrm>
        </p:spPr>
        <p:txBody>
          <a:bodyPr/>
          <a:lstStyle>
            <a:lvl1pPr marL="0" indent="0" algn="l">
              <a:buNone/>
              <a:defRPr sz="1150"/>
            </a:lvl1pPr>
          </a:lstStyle>
          <a:p>
            <a:pPr lvl="0"/>
            <a:r>
              <a:rPr lang="en-GB" noProof="1" smtClean="0"/>
              <a:t>Caption (1 row)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Title of the presentation - date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noProof="1" smtClean="0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268302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able/chart/picture and caption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/>
          </p:cNvSpPr>
          <p:nvPr>
            <p:ph sz="quarter" idx="13"/>
          </p:nvPr>
        </p:nvSpPr>
        <p:spPr>
          <a:xfrm>
            <a:off x="5486400" y="1223868"/>
            <a:ext cx="3456000" cy="4248000"/>
          </a:xfrm>
          <a:ln w="6350">
            <a:noFill/>
          </a:ln>
        </p:spPr>
        <p:txBody>
          <a:bodyPr/>
          <a:lstStyle>
            <a:lvl1pPr>
              <a:defRPr>
                <a:latin typeface="Source Sans Pro Semibold" panose="020B0603030403020204" pitchFamily="34" charset="0"/>
              </a:defRPr>
            </a:lvl1pPr>
            <a:lvl2pPr>
              <a:defRPr>
                <a:latin typeface="Source Sans Pro Semibold" panose="020B0603030403020204" pitchFamily="34" charset="0"/>
              </a:defRPr>
            </a:lvl2pPr>
            <a:lvl3pPr>
              <a:defRPr>
                <a:latin typeface="Source Sans Pro Semibold" panose="020B0603030403020204" pitchFamily="34" charset="0"/>
              </a:defRPr>
            </a:lvl3pPr>
            <a:lvl4pPr>
              <a:defRPr>
                <a:latin typeface="Source Sans Pro Semibold" panose="020B0603030403020204" pitchFamily="34" charset="0"/>
              </a:defRPr>
            </a:lvl4pPr>
            <a:lvl5pPr>
              <a:defRPr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GB" noProof="1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4"/>
          </p:nvPr>
        </p:nvSpPr>
        <p:spPr>
          <a:xfrm>
            <a:off x="252000" y="1223868"/>
            <a:ext cx="4716000" cy="3297600"/>
          </a:xfrm>
        </p:spPr>
        <p:txBody>
          <a:bodyPr/>
          <a:lstStyle>
            <a:lvl1pPr>
              <a:defRPr>
                <a:latin typeface="Source Sans Pro Semibold" panose="020B0603030403020204" pitchFamily="34" charset="0"/>
              </a:defRPr>
            </a:lvl1pPr>
            <a:lvl2pPr>
              <a:defRPr>
                <a:latin typeface="Source Sans Pro Semibold" panose="020B0603030403020204" pitchFamily="34" charset="0"/>
              </a:defRPr>
            </a:lvl2pPr>
            <a:lvl3pPr>
              <a:defRPr>
                <a:latin typeface="Source Sans Pro Semibold" panose="020B0603030403020204" pitchFamily="34" charset="0"/>
              </a:defRPr>
            </a:lvl3pPr>
            <a:lvl4pPr>
              <a:defRPr>
                <a:latin typeface="Source Sans Pro Semibold" panose="020B0603030403020204" pitchFamily="34" charset="0"/>
              </a:defRPr>
            </a:lvl4pPr>
            <a:lvl5pPr>
              <a:defRPr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en-GB" noProof="1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252000" y="522958"/>
            <a:ext cx="6840000" cy="5796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1" smtClean="0"/>
              <a:t>Title</a:t>
            </a:r>
            <a:endParaRPr lang="en-GB" noProof="1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5" hasCustomPrompt="1"/>
          </p:nvPr>
        </p:nvSpPr>
        <p:spPr>
          <a:xfrm>
            <a:off x="5486400" y="5522400"/>
            <a:ext cx="3456000" cy="396000"/>
          </a:xfrm>
        </p:spPr>
        <p:txBody>
          <a:bodyPr/>
          <a:lstStyle>
            <a:lvl1pPr marL="0" indent="0" algn="l">
              <a:buNone/>
              <a:defRPr sz="1150"/>
            </a:lvl1pPr>
          </a:lstStyle>
          <a:p>
            <a:pPr lvl="0"/>
            <a:r>
              <a:rPr lang="en-GB" noProof="1" smtClean="0"/>
              <a:t>Caption (two rows)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Title of the presentation - date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noProof="1" smtClean="0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64820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V="1">
            <a:off x="765435" y="1576784"/>
            <a:ext cx="7962221" cy="4"/>
          </a:xfrm>
          <a:prstGeom prst="line">
            <a:avLst/>
          </a:prstGeom>
          <a:ln w="50800">
            <a:solidFill>
              <a:srgbClr val="F9C424"/>
            </a:solidFill>
            <a:miter lim="400000"/>
          </a:ln>
        </p:spPr>
        <p:txBody>
          <a:bodyPr lIns="32145" tIns="32146" rIns="32145" bIns="32146"/>
          <a:lstStyle/>
          <a:p>
            <a:endParaRPr lang="en-US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765435" y="5239761"/>
            <a:ext cx="7970863" cy="48504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FontTx/>
              <a:buNone/>
              <a:defRPr sz="3200" baseline="0">
                <a:solidFill>
                  <a:srgbClr val="003C8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marL="0" indent="0">
              <a:buFontTx/>
              <a:buNone/>
              <a:defRPr sz="2000" baseline="0">
                <a:latin typeface="Source Sans Pro Light"/>
              </a:defRPr>
            </a:lvl2pPr>
          </a:lstStyle>
          <a:p>
            <a:pPr algn="l">
              <a:defRPr>
                <a:solidFill>
                  <a:schemeClr val="accen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en-US" noProof="0" dirty="0">
                <a:solidFill>
                  <a:srgbClr val="003C80"/>
                </a:solidFill>
              </a:rPr>
              <a:t>Presentation Title</a:t>
            </a:r>
            <a:endParaRPr lang="en-US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765435" y="5774647"/>
            <a:ext cx="7970863" cy="33287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aseline="0">
                <a:latin typeface="Source Sans Pro Light"/>
                <a:cs typeface="Source Sans Pro Light"/>
              </a:defRPr>
            </a:lvl1pPr>
          </a:lstStyle>
          <a:p>
            <a:pPr lvl="0"/>
            <a:r>
              <a:rPr lang="en-US" noProof="0" dirty="0"/>
              <a:t>Presentation subtitle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765435" y="6121588"/>
            <a:ext cx="7970863" cy="312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aseline="0">
                <a:latin typeface="Source Sans Pro Light"/>
                <a:cs typeface="Source Sans Pro Light"/>
              </a:defRPr>
            </a:lvl1pPr>
          </a:lstStyle>
          <a:p>
            <a:pPr lvl="0"/>
            <a:r>
              <a:rPr lang="en-US" noProof="0" dirty="0"/>
              <a:t>Speaker, date</a:t>
            </a:r>
          </a:p>
        </p:txBody>
      </p:sp>
      <p:sp>
        <p:nvSpPr>
          <p:cNvPr id="13" name="Espace réservé pour une image  3"/>
          <p:cNvSpPr>
            <a:spLocks noGrp="1"/>
          </p:cNvSpPr>
          <p:nvPr>
            <p:ph type="pic" sz="quarter" idx="13"/>
          </p:nvPr>
        </p:nvSpPr>
        <p:spPr>
          <a:xfrm>
            <a:off x="757908" y="2096724"/>
            <a:ext cx="7980908" cy="30137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en-US" noProof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836" y="788823"/>
            <a:ext cx="3679498" cy="26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84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CD134F-A1B4-4A86-9372-ECE6DEDBBFD9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B40485-47BB-49AF-8AC9-7F8FFC51F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33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0"/>
            <a:ext cx="8712968" cy="56207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436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68778" y="543277"/>
            <a:ext cx="7365204" cy="6011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1" smtClean="0"/>
              <a:t>Title</a:t>
            </a:r>
            <a:endParaRPr lang="en-GB" noProof="1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51999" y="1215479"/>
            <a:ext cx="8204613" cy="46531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1" smtClean="0"/>
              <a:t>Klik om de modelstijlen te bewerken</a:t>
            </a:r>
          </a:p>
          <a:p>
            <a:pPr marL="0" marR="0" lvl="0" indent="-1800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3C80"/>
              </a:buClr>
              <a:buSzPct val="120000"/>
              <a:buFont typeface="Arial"/>
              <a:buChar char="•"/>
              <a:tabLst/>
            </a:pPr>
            <a:r>
              <a:rPr lang="en-GB" noProof="1" smtClean="0"/>
              <a:t>Tweede niveau</a:t>
            </a:r>
          </a:p>
          <a:p>
            <a:pPr marL="0" marR="0" lvl="0" indent="-1800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3C80"/>
              </a:buClr>
              <a:buSzPct val="120000"/>
              <a:buFont typeface="Arial"/>
              <a:buChar char="•"/>
              <a:tabLst/>
            </a:pPr>
            <a:r>
              <a:rPr lang="en-GB" noProof="1" smtClean="0"/>
              <a:t>Derde niveau</a:t>
            </a:r>
          </a:p>
          <a:p>
            <a:pPr lvl="3"/>
            <a:r>
              <a:rPr lang="en-GB" noProof="1" smtClean="0"/>
              <a:t>Vierde niveau</a:t>
            </a:r>
          </a:p>
          <a:p>
            <a:pPr lvl="4"/>
            <a:r>
              <a:rPr lang="en-GB" noProof="1" smtClean="0"/>
              <a:t>Vijfde niveau</a:t>
            </a:r>
          </a:p>
          <a:p>
            <a:pPr lvl="5"/>
            <a:r>
              <a:rPr lang="en-GB" noProof="1" smtClean="0"/>
              <a:t>Zesde niveau</a:t>
            </a:r>
          </a:p>
          <a:p>
            <a:pPr lvl="6"/>
            <a:r>
              <a:rPr lang="en-GB" noProof="1" smtClean="0"/>
              <a:t>Zevende niveau</a:t>
            </a:r>
          </a:p>
          <a:p>
            <a:pPr lvl="7"/>
            <a:r>
              <a:rPr lang="en-GB" noProof="1" smtClean="0"/>
              <a:t>Achtste niveau</a:t>
            </a:r>
          </a:p>
          <a:p>
            <a:pPr marL="0" marR="0" lvl="0" indent="-1800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3C80"/>
              </a:buClr>
              <a:buSzPct val="120000"/>
              <a:buFont typeface="Arial"/>
              <a:buChar char="•"/>
              <a:tabLst/>
            </a:pPr>
            <a:r>
              <a:rPr lang="en-GB" noProof="1" smtClean="0"/>
              <a:t>Negende niveau</a:t>
            </a:r>
            <a:endParaRPr lang="en-GB" noProof="1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889193" y="6540908"/>
            <a:ext cx="2133600" cy="25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noProof="1" smtClean="0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8255" y="3368253"/>
            <a:ext cx="6858002" cy="12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1061134" y="6518834"/>
            <a:ext cx="3494087" cy="26296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/>
          <a:lstStyle>
            <a:lvl1pPr algn="l">
              <a:defRPr sz="1400" u="sng">
                <a:ln>
                  <a:noFill/>
                </a:ln>
                <a:solidFill>
                  <a:schemeClr val="bg1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GB" smtClean="0"/>
              <a:t>Title of the presentation - date 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997" y="159511"/>
            <a:ext cx="1493641" cy="1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942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684" r:id="rId2"/>
    <p:sldLayoutId id="2147483704" r:id="rId3"/>
    <p:sldLayoutId id="2147483695" r:id="rId4"/>
    <p:sldLayoutId id="2147483696" r:id="rId5"/>
    <p:sldLayoutId id="2147483700" r:id="rId6"/>
    <p:sldLayoutId id="2147483705" r:id="rId7"/>
    <p:sldLayoutId id="2147483706" r:id="rId8"/>
  </p:sldLayoutIdLst>
  <p:timing>
    <p:tnLst>
      <p:par>
        <p:cTn id="1" dur="indefinite" restart="never" nodeType="tmRoot"/>
      </p:par>
    </p:tnLst>
  </p:timing>
  <p:hf hdr="0"/>
  <p:txStyles>
    <p:titleStyle>
      <a:lvl1pPr marL="0" marR="0" indent="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None/>
        <a:tabLst/>
        <a:defRPr lang="en-GB" sz="2800" b="0" i="0" u="none" strike="noStrike" kern="1200" cap="none" spc="0" baseline="0" noProof="1">
          <a:ln>
            <a:noFill/>
          </a:ln>
          <a:solidFill>
            <a:srgbClr val="003C80"/>
          </a:solidFill>
          <a:uFillTx/>
          <a:latin typeface="Source Sans Pro Semibold"/>
          <a:ea typeface="+mj-ea"/>
          <a:cs typeface="+mj-cs"/>
          <a:sym typeface="Source Sans Pro Semibold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spcBef>
          <a:spcPts val="0"/>
        </a:spcBef>
        <a:buClr>
          <a:schemeClr val="bg2"/>
        </a:buClr>
        <a:buFont typeface="Arial" panose="020B0604020202020204" pitchFamily="34" charset="0"/>
        <a:buNone/>
        <a:defRPr lang="en-GB" sz="2000" b="0" i="0" u="none" strike="noStrike" kern="1200" cap="none" spc="0" baseline="0" noProof="1">
          <a:ln>
            <a:noFill/>
          </a:ln>
          <a:solidFill>
            <a:srgbClr val="000000"/>
          </a:solidFill>
          <a:uFillTx/>
          <a:latin typeface="Source Sans Pro Semibold" panose="020B0603030403020204" pitchFamily="34" charset="0"/>
          <a:ea typeface="+mn-ea"/>
          <a:cs typeface="+mn-cs"/>
          <a:sym typeface="Calibri"/>
        </a:defRPr>
      </a:lvl1pPr>
      <a:lvl2pPr marL="105750" indent="-285750" algn="l" defTabSz="914400" rtl="0" eaLnBrk="1" latinLnBrk="0" hangingPunct="1"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105750" indent="-285750" algn="l" defTabSz="914400" rtl="0" eaLnBrk="1" latinLnBrk="0" hangingPunct="1"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7000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6pPr>
      <a:lvl7pPr marL="54000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7pPr>
      <a:lvl8pPr marL="81000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8pPr>
      <a:lvl9pPr marL="105750" indent="-28575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texte 1"/>
          <p:cNvSpPr>
            <a:spLocks noGrp="1"/>
          </p:cNvSpPr>
          <p:nvPr>
            <p:ph type="body" sz="quarter" idx="10"/>
          </p:nvPr>
        </p:nvSpPr>
        <p:spPr bwMode="auto">
          <a:xfrm>
            <a:off x="765721" y="5360990"/>
            <a:ext cx="7970863" cy="4855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en-US" dirty="0" smtClean="0"/>
              <a:t>Система удаленного управления котлом </a:t>
            </a:r>
            <a:r>
              <a:rPr lang="en-US" altLang="en-US" dirty="0" smtClean="0"/>
              <a:t>ZONT H1-B</a:t>
            </a:r>
            <a:endParaRPr lang="en-GB" altLang="en-US" dirty="0" smtClean="0"/>
          </a:p>
        </p:txBody>
      </p:sp>
      <p:pic>
        <p:nvPicPr>
          <p:cNvPr id="6149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08" y="2096244"/>
            <a:ext cx="7980908" cy="30137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909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000" y="391428"/>
            <a:ext cx="6840000" cy="579600"/>
          </a:xfrm>
        </p:spPr>
        <p:txBody>
          <a:bodyPr/>
          <a:lstStyle/>
          <a:p>
            <a:r>
              <a:rPr lang="ru-RU" dirty="0" smtClean="0"/>
              <a:t>Подключение к настенным котлам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noProof="1" smtClean="0"/>
              <a:t> </a:t>
            </a:r>
            <a:fld id="{1336C48C-F87C-4E4B-81EF-5027B17D1F61}" type="slidenum">
              <a:rPr lang="en-GB" noProof="1" smtClean="0"/>
              <a:pPr/>
              <a:t>10</a:t>
            </a:fld>
            <a:endParaRPr lang="en-GB" noProof="1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t="18366" r="12122" b="16720"/>
          <a:stretch/>
        </p:blipFill>
        <p:spPr>
          <a:xfrm>
            <a:off x="860242" y="2632469"/>
            <a:ext cx="2357142" cy="19241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14" y="1114645"/>
            <a:ext cx="3886200" cy="2838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2674" y="3276770"/>
            <a:ext cx="2350603" cy="42290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84178" y="4627052"/>
            <a:ext cx="856895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Простое подключение к котлу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Специальный проводок для разъема </a:t>
            </a:r>
            <a:r>
              <a:rPr lang="en-US" sz="2000" baseline="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Opentherm</a:t>
            </a:r>
            <a:r>
              <a:rPr lang="en-US" sz="2000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000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в комплекте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aseline="0" dirty="0">
                <a:solidFill>
                  <a:schemeClr val="bg1"/>
                </a:solidFill>
                <a:latin typeface="Trebuchet MS" panose="020B0603020202020204" pitchFamily="34" charset="0"/>
              </a:rPr>
              <a:t>Простая настройка и регистрация устройства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aseline="0" dirty="0">
                <a:solidFill>
                  <a:schemeClr val="bg1"/>
                </a:solidFill>
                <a:latin typeface="Trebuchet MS" panose="020B0603020202020204" pitchFamily="34" charset="0"/>
              </a:rPr>
              <a:t>Удобное крепление как на стену, так и на </a:t>
            </a:r>
            <a:r>
              <a:rPr lang="ru-RU" sz="2000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DIN-рейку</a:t>
            </a:r>
            <a:endParaRPr lang="ru-RU" sz="2000" baseline="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8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000" y="391428"/>
            <a:ext cx="6840000" cy="579600"/>
          </a:xfrm>
        </p:spPr>
        <p:txBody>
          <a:bodyPr/>
          <a:lstStyle/>
          <a:p>
            <a:r>
              <a:rPr lang="ru-RU" dirty="0" smtClean="0"/>
              <a:t>Подключение к напольным котлам </a:t>
            </a:r>
            <a:r>
              <a:rPr lang="en-US" dirty="0" smtClean="0"/>
              <a:t>SLIM</a:t>
            </a:r>
            <a:endParaRPr lang="en-GB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t="18366" r="12122" b="16720"/>
          <a:stretch/>
        </p:blipFill>
        <p:spPr>
          <a:xfrm>
            <a:off x="327722" y="1172481"/>
            <a:ext cx="2357142" cy="19241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7722" y="4572629"/>
            <a:ext cx="871773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Простое подключение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rebuchet MS" panose="020B0603020202020204" pitchFamily="34" charset="0"/>
              </a:rPr>
              <a:t>Для подключения к котлу нужна интерфейсная плата </a:t>
            </a: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KHG</a:t>
            </a:r>
            <a:r>
              <a:rPr lang="ru-RU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71407251-</a:t>
            </a:r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aseline="0" dirty="0">
                <a:solidFill>
                  <a:schemeClr val="bg1"/>
                </a:solidFill>
                <a:latin typeface="Trebuchet MS" panose="020B0603020202020204" pitchFamily="34" charset="0"/>
              </a:rPr>
              <a:t>Простая настройка и регистрация устройства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aseline="0" dirty="0">
                <a:solidFill>
                  <a:schemeClr val="bg1"/>
                </a:solidFill>
                <a:latin typeface="Trebuchet MS" panose="020B0603020202020204" pitchFamily="34" charset="0"/>
              </a:rPr>
              <a:t>Удобное крепление как на стену, так и на </a:t>
            </a:r>
            <a:r>
              <a:rPr lang="ru-RU" sz="2000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DIN-рейку</a:t>
            </a:r>
            <a:endParaRPr lang="ru-RU" sz="2000" baseline="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222" y="1180863"/>
            <a:ext cx="3760169" cy="2952328"/>
          </a:xfrm>
          <a:prstGeom prst="rect">
            <a:avLst/>
          </a:prstGeom>
        </p:spPr>
      </p:pic>
      <p:pic>
        <p:nvPicPr>
          <p:cNvPr id="15" name="Picture 168"/>
          <p:cNvPicPr>
            <a:picLocks noChangeAspect="1" noChangeArrowheads="1"/>
          </p:cNvPicPr>
          <p:nvPr/>
        </p:nvPicPr>
        <p:blipFill rotWithShape="1">
          <a:blip r:embed="rId4" cstate="print"/>
          <a:srcRect l="3829" t="12296" r="5324"/>
          <a:stretch/>
        </p:blipFill>
        <p:spPr bwMode="auto">
          <a:xfrm>
            <a:off x="7382006" y="2051421"/>
            <a:ext cx="1584177" cy="112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AutoShape 11"/>
          <p:cNvCxnSpPr>
            <a:cxnSpLocks noChangeShapeType="1"/>
          </p:cNvCxnSpPr>
          <p:nvPr/>
        </p:nvCxnSpPr>
        <p:spPr bwMode="auto">
          <a:xfrm>
            <a:off x="2343946" y="2088567"/>
            <a:ext cx="792000" cy="0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7019698" y="1599816"/>
            <a:ext cx="2025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rebuchet MS" panose="020B0603020202020204" pitchFamily="34" charset="0"/>
              </a:rPr>
              <a:t>KHG</a:t>
            </a:r>
            <a:r>
              <a:rPr lang="ru-RU" b="1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71407251</a:t>
            </a:r>
            <a:endParaRPr lang="ru-RU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8441" y="2088567"/>
            <a:ext cx="576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+</a:t>
            </a:r>
            <a:endParaRPr lang="ru-RU" sz="54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9" name="AutoShape 11"/>
          <p:cNvCxnSpPr>
            <a:cxnSpLocks noChangeShapeType="1"/>
          </p:cNvCxnSpPr>
          <p:nvPr/>
        </p:nvCxnSpPr>
        <p:spPr bwMode="auto">
          <a:xfrm>
            <a:off x="2199930" y="2232583"/>
            <a:ext cx="936000" cy="0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95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2216086" y="3547333"/>
            <a:ext cx="5014592" cy="579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lang="en-GB" sz="2800" b="0" i="0" u="none" strike="noStrike" kern="1200" cap="none" spc="0" baseline="0" noProof="1">
                <a:ln>
                  <a:noFill/>
                </a:ln>
                <a:solidFill>
                  <a:srgbClr val="003C80"/>
                </a:solidFill>
                <a:uFillTx/>
                <a:latin typeface="Source Sans Pro Semibold"/>
                <a:ea typeface="+mj-ea"/>
                <a:cs typeface="+mj-cs"/>
                <a:sym typeface="Source Sans Pro Semibol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ru-RU" sz="3600" dirty="0" smtClean="0"/>
              <a:t>Спасибо за внимание!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317247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610947" y="1271054"/>
            <a:ext cx="5331453" cy="4971126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rebuchet MS" panose="020B0603020202020204" pitchFamily="34" charset="0"/>
              </a:rPr>
              <a:t>Треть всех новых котельных в московском регионе оснащается подобными </a:t>
            </a:r>
            <a:r>
              <a:rPr lang="ru-RU" dirty="0" smtClean="0">
                <a:latin typeface="Trebuchet MS" panose="020B0603020202020204" pitchFamily="34" charset="0"/>
              </a:rPr>
              <a:t>системами</a:t>
            </a:r>
            <a:endParaRPr lang="en-US" dirty="0" smtClean="0">
              <a:latin typeface="Trebuchet MS" panose="020B0603020202020204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rebuchet MS" panose="020B0603020202020204" pitchFamily="34" charset="0"/>
              </a:rPr>
              <a:t>Около 30.000 запросов в </a:t>
            </a:r>
            <a:r>
              <a:rPr lang="ru-RU" dirty="0" err="1">
                <a:latin typeface="Trebuchet MS" panose="020B0603020202020204" pitchFamily="34" charset="0"/>
              </a:rPr>
              <a:t>Яндекс.метрике</a:t>
            </a:r>
            <a:r>
              <a:rPr lang="ru-RU" dirty="0">
                <a:latin typeface="Trebuchet MS" panose="020B0603020202020204" pitchFamily="34" charset="0"/>
              </a:rPr>
              <a:t> за месяц по поиску систем удаленного управления котлом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" panose="020B0603020202020204" pitchFamily="34" charset="0"/>
              </a:rPr>
              <a:t>Фирменные решения от производителя не всегда приемлемы для российского рынка (закон </a:t>
            </a:r>
            <a:r>
              <a:rPr lang="ru-RU" dirty="0">
                <a:latin typeface="Trebuchet MS" panose="020B0603020202020204" pitchFamily="34" charset="0"/>
              </a:rPr>
              <a:t>о хранении персональных данных на территории </a:t>
            </a:r>
            <a:r>
              <a:rPr lang="ru-RU" dirty="0" smtClean="0">
                <a:latin typeface="Trebuchet MS" panose="020B0603020202020204" pitchFamily="34" charset="0"/>
              </a:rPr>
              <a:t>РФ)</a:t>
            </a:r>
            <a:endParaRPr lang="en-US" dirty="0" smtClean="0">
              <a:latin typeface="Trebuchet MS" panose="020B0603020202020204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" panose="020B0603020202020204" pitchFamily="34" charset="0"/>
              </a:rPr>
              <a:t>Данный аксессуар отлично работает как «активатор продаж», позволяющий увеличить продажи котлов</a:t>
            </a:r>
            <a:endParaRPr lang="en-US" dirty="0" smtClean="0">
              <a:latin typeface="Trebuchet MS" panose="020B0603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000" y="378730"/>
            <a:ext cx="8434800" cy="579600"/>
          </a:xfrm>
        </p:spPr>
        <p:txBody>
          <a:bodyPr/>
          <a:lstStyle/>
          <a:p>
            <a:r>
              <a:rPr lang="ru-RU" dirty="0" smtClean="0"/>
              <a:t>Предпосылки появления системы </a:t>
            </a:r>
            <a:r>
              <a:rPr lang="en-US" dirty="0" smtClean="0"/>
              <a:t>ZONT </a:t>
            </a:r>
            <a:r>
              <a:rPr lang="ru-RU" dirty="0" smtClean="0"/>
              <a:t>от </a:t>
            </a:r>
            <a:r>
              <a:rPr lang="en-US" dirty="0" smtClean="0"/>
              <a:t>BAXI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noProof="1" smtClean="0"/>
              <a:t> </a:t>
            </a:r>
            <a:fld id="{1336C48C-F87C-4E4B-81EF-5027B17D1F61}" type="slidenum">
              <a:rPr lang="en-GB" noProof="1" smtClean="0"/>
              <a:pPr/>
              <a:t>2</a:t>
            </a:fld>
            <a:endParaRPr lang="en-GB" noProof="1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4" t="16155" r="27766" b="16092"/>
          <a:stretch/>
        </p:blipFill>
        <p:spPr>
          <a:xfrm>
            <a:off x="785830" y="1166323"/>
            <a:ext cx="2039108" cy="29204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9" b="2536"/>
          <a:stretch/>
        </p:blipFill>
        <p:spPr>
          <a:xfrm>
            <a:off x="785830" y="4357396"/>
            <a:ext cx="2039108" cy="228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8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390901" y="1132158"/>
            <a:ext cx="5551500" cy="5521854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" panose="020B0603020202020204" pitchFamily="34" charset="0"/>
              </a:rPr>
              <a:t>Конкурентоспособная </a:t>
            </a:r>
            <a:r>
              <a:rPr lang="ru-RU" dirty="0">
                <a:latin typeface="Trebuchet MS" panose="020B0603020202020204" pitchFamily="34" charset="0"/>
              </a:rPr>
              <a:t>цена для устройства с таким </a:t>
            </a:r>
            <a:r>
              <a:rPr lang="ru-RU" dirty="0" smtClean="0">
                <a:latin typeface="Trebuchet MS" panose="020B0603020202020204" pitchFamily="34" charset="0"/>
              </a:rPr>
              <a:t>функционалом</a:t>
            </a:r>
            <a:endParaRPr lang="en-US" dirty="0" smtClean="0">
              <a:latin typeface="Trebuchet MS" panose="020B0603020202020204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" panose="020B0603020202020204" pitchFamily="34" charset="0"/>
              </a:rPr>
              <a:t>Совместимость со всеми моделями </a:t>
            </a:r>
            <a:r>
              <a:rPr lang="en-US" dirty="0" smtClean="0">
                <a:latin typeface="Trebuchet MS" panose="020B0603020202020204" pitchFamily="34" charset="0"/>
              </a:rPr>
              <a:t>BAXI </a:t>
            </a:r>
            <a:r>
              <a:rPr lang="ru-RU" dirty="0" smtClean="0">
                <a:latin typeface="Trebuchet MS" panose="020B0603020202020204" pitchFamily="34" charset="0"/>
              </a:rPr>
              <a:t>и </a:t>
            </a:r>
            <a:r>
              <a:rPr lang="en-US" dirty="0" smtClean="0">
                <a:latin typeface="Trebuchet MS" panose="020B0603020202020204" pitchFamily="34" charset="0"/>
              </a:rPr>
              <a:t>De Dietrich</a:t>
            </a:r>
            <a:endParaRPr lang="ru-RU" dirty="0" smtClean="0">
              <a:latin typeface="Trebuchet MS" panose="020B0603020202020204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→"/>
            </a:pPr>
            <a:r>
              <a:rPr lang="ru-RU" sz="1800" dirty="0">
                <a:solidFill>
                  <a:srgbClr val="002060"/>
                </a:solidFill>
                <a:latin typeface="Trebuchet MS" panose="020B0603020202020204" pitchFamily="34" charset="0"/>
              </a:rPr>
              <a:t>Возможность управления через </a:t>
            </a:r>
            <a:r>
              <a:rPr lang="ru-RU" sz="18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OpenTherm</a:t>
            </a:r>
            <a:r>
              <a:rPr lang="ru-RU" sz="1800" dirty="0">
                <a:solidFill>
                  <a:srgbClr val="002060"/>
                </a:solidFill>
                <a:latin typeface="Trebuchet MS" panose="020B0603020202020204" pitchFamily="34" charset="0"/>
              </a:rPr>
              <a:t> или релейный разъём комнатного термостата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" panose="020B0603020202020204" pitchFamily="34" charset="0"/>
              </a:rPr>
              <a:t>Расширенный функционал при присоединении через </a:t>
            </a:r>
            <a:r>
              <a:rPr lang="en-US" dirty="0" err="1" smtClean="0">
                <a:latin typeface="Trebuchet MS" panose="020B0603020202020204" pitchFamily="34" charset="0"/>
              </a:rPr>
              <a:t>OpenTherm</a:t>
            </a:r>
            <a:endParaRPr lang="en-US" dirty="0" smtClean="0">
              <a:latin typeface="Trebuchet MS" panose="020B0603020202020204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" panose="020B0603020202020204" pitchFamily="34" charset="0"/>
              </a:rPr>
              <a:t>Превосходит другие модели </a:t>
            </a:r>
            <a:r>
              <a:rPr lang="en-US" dirty="0" smtClean="0">
                <a:latin typeface="Trebuchet MS" panose="020B0603020202020204" pitchFamily="34" charset="0"/>
              </a:rPr>
              <a:t>ZONT </a:t>
            </a:r>
            <a:r>
              <a:rPr lang="ru-RU" dirty="0" smtClean="0">
                <a:latin typeface="Trebuchet MS" panose="020B0603020202020204" pitchFamily="34" charset="0"/>
              </a:rPr>
              <a:t>по функционалу и комплектации 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" panose="020B0603020202020204" pitchFamily="34" charset="0"/>
              </a:rPr>
              <a:t>Установить и настроить может любой пользователь</a:t>
            </a: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</a:pPr>
            <a:r>
              <a:rPr lang="ru-RU" sz="2000" noProof="1">
                <a:solidFill>
                  <a:srgbClr val="000000"/>
                </a:solidFill>
                <a:latin typeface="Trebuchet MS" panose="020B0603020202020204" pitchFamily="34" charset="0"/>
                <a:sym typeface="Calibri"/>
              </a:rPr>
              <a:t>Встроенный </a:t>
            </a:r>
            <a:r>
              <a:rPr lang="ru-RU" sz="2000" noProof="1" smtClean="0">
                <a:solidFill>
                  <a:srgbClr val="000000"/>
                </a:solidFill>
                <a:latin typeface="Trebuchet MS" panose="020B0603020202020204" pitchFamily="34" charset="0"/>
                <a:sym typeface="Calibri"/>
              </a:rPr>
              <a:t>аккумулятор</a:t>
            </a:r>
            <a:endParaRPr lang="ru-RU" dirty="0">
              <a:latin typeface="Trebuchet MS" panose="020B0603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000" y="378730"/>
            <a:ext cx="6840000" cy="579600"/>
          </a:xfrm>
        </p:spPr>
        <p:txBody>
          <a:bodyPr/>
          <a:lstStyle/>
          <a:p>
            <a:r>
              <a:rPr lang="ru-RU" dirty="0" smtClean="0"/>
              <a:t>Основные преимущества </a:t>
            </a:r>
            <a:r>
              <a:rPr lang="en-US" dirty="0" smtClean="0"/>
              <a:t>ZONT H1-B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noProof="1" smtClean="0"/>
              <a:t> </a:t>
            </a:r>
            <a:fld id="{1336C48C-F87C-4E4B-81EF-5027B17D1F61}" type="slidenum">
              <a:rPr lang="en-GB" noProof="1" smtClean="0"/>
              <a:pPr/>
              <a:t>3</a:t>
            </a:fld>
            <a:endParaRPr lang="en-GB" noProof="1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8281" r="4287" b="10001"/>
          <a:stretch/>
        </p:blipFill>
        <p:spPr>
          <a:xfrm>
            <a:off x="252001" y="2494824"/>
            <a:ext cx="3138900" cy="249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6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838575" y="1166879"/>
            <a:ext cx="5103825" cy="5377396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rebuchet MS" panose="020B0603020202020204" pitchFamily="34" charset="0"/>
              </a:rPr>
              <a:t>Удобное крепление как на стену, так и на </a:t>
            </a:r>
            <a:r>
              <a:rPr lang="ru-RU" dirty="0" smtClean="0">
                <a:latin typeface="Trebuchet MS" panose="020B0603020202020204" pitchFamily="34" charset="0"/>
              </a:rPr>
              <a:t>DIN-рейку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rebuchet MS" panose="020B0603020202020204" pitchFamily="34" charset="0"/>
              </a:rPr>
              <a:t>Повышение безопасности за счёт оперативной обратной связи с </a:t>
            </a:r>
            <a:r>
              <a:rPr lang="ru-RU" dirty="0" smtClean="0">
                <a:latin typeface="Trebuchet MS" panose="020B0603020202020204" pitchFamily="34" charset="0"/>
              </a:rPr>
              <a:t>котлом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rebuchet MS" panose="020B0603020202020204" pitchFamily="34" charset="0"/>
              </a:rPr>
              <a:t>Широкие возможности управления микроклиматом </a:t>
            </a:r>
            <a:r>
              <a:rPr lang="ru-RU" dirty="0" smtClean="0">
                <a:latin typeface="Trebuchet MS" panose="020B0603020202020204" pitchFamily="34" charset="0"/>
              </a:rPr>
              <a:t>помещения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→"/>
            </a:pPr>
            <a:r>
              <a:rPr lang="ru-RU" sz="1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Возможность </a:t>
            </a:r>
            <a:r>
              <a:rPr lang="ru-RU" sz="1800" dirty="0">
                <a:solidFill>
                  <a:srgbClr val="002060"/>
                </a:solidFill>
                <a:latin typeface="Trebuchet MS" panose="020B0603020202020204" pitchFamily="34" charset="0"/>
              </a:rPr>
              <a:t>менять температуру котловой воды. В том числе автоматически по уличному датчику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→"/>
            </a:pPr>
            <a:r>
              <a:rPr lang="ru-RU" sz="1800" dirty="0">
                <a:solidFill>
                  <a:srgbClr val="002060"/>
                </a:solidFill>
                <a:latin typeface="Trebuchet MS" panose="020B0603020202020204" pitchFamily="34" charset="0"/>
              </a:rPr>
              <a:t>Управление мощностью газового котла в режиме модуляции газовой </a:t>
            </a:r>
            <a:r>
              <a:rPr lang="ru-RU" sz="1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горелки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rebuchet MS" panose="020B0603020202020204" pitchFamily="34" charset="0"/>
              </a:rPr>
              <a:t>Постоянно развивающееся программное обеспечение</a:t>
            </a: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</a:pPr>
            <a:r>
              <a:rPr lang="ru-RU" sz="2000" dirty="0" smtClean="0">
                <a:latin typeface="Trebuchet MS" panose="020B0603020202020204" pitchFamily="34" charset="0"/>
              </a:rPr>
              <a:t>Дружественный</a:t>
            </a:r>
            <a:r>
              <a:rPr lang="ru-RU" sz="2000" dirty="0">
                <a:latin typeface="Trebuchet MS" panose="020B0603020202020204" pitchFamily="34" charset="0"/>
              </a:rPr>
              <a:t>, удобный интерфейс</a:t>
            </a: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</a:pPr>
            <a:endParaRPr lang="ru-RU" sz="2000" noProof="1">
              <a:solidFill>
                <a:srgbClr val="000000"/>
              </a:solidFill>
              <a:latin typeface="Trebuchet MS" panose="020B0603020202020204" pitchFamily="34" charset="0"/>
              <a:sym typeface="Calibri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→"/>
            </a:pPr>
            <a:endParaRPr lang="ru-RU" sz="1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dirty="0">
              <a:latin typeface="Trebuchet MS" panose="020B0603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000" y="378730"/>
            <a:ext cx="6840000" cy="579600"/>
          </a:xfrm>
        </p:spPr>
        <p:txBody>
          <a:bodyPr/>
          <a:lstStyle/>
          <a:p>
            <a:r>
              <a:rPr lang="ru-RU" dirty="0" smtClean="0"/>
              <a:t>Основные преимущества </a:t>
            </a:r>
            <a:r>
              <a:rPr lang="en-US" dirty="0" smtClean="0"/>
              <a:t>ZONT H1-B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noProof="1" smtClean="0"/>
              <a:t> </a:t>
            </a:r>
            <a:fld id="{1336C48C-F87C-4E4B-81EF-5027B17D1F61}" type="slidenum">
              <a:rPr lang="en-GB" noProof="1" smtClean="0"/>
              <a:pPr/>
              <a:t>4</a:t>
            </a:fld>
            <a:endParaRPr lang="en-GB" noProof="1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6744" r="22063" b="5576"/>
          <a:stretch/>
        </p:blipFill>
        <p:spPr>
          <a:xfrm>
            <a:off x="389718" y="1702813"/>
            <a:ext cx="3240360" cy="23402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13538" r="23226" b="16343"/>
          <a:stretch/>
        </p:blipFill>
        <p:spPr>
          <a:xfrm>
            <a:off x="1037790" y="4727149"/>
            <a:ext cx="2079626" cy="15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2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000" y="378730"/>
            <a:ext cx="6840000" cy="579600"/>
          </a:xfrm>
        </p:spPr>
        <p:txBody>
          <a:bodyPr/>
          <a:lstStyle/>
          <a:p>
            <a:r>
              <a:rPr lang="ru-RU" dirty="0" smtClean="0"/>
              <a:t>Принцип работы </a:t>
            </a:r>
            <a:r>
              <a:rPr lang="en-US" dirty="0" smtClean="0"/>
              <a:t>ZONT H1-B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noProof="1" smtClean="0"/>
              <a:t> </a:t>
            </a:r>
            <a:fld id="{1336C48C-F87C-4E4B-81EF-5027B17D1F61}" type="slidenum">
              <a:rPr lang="en-GB" noProof="1" smtClean="0"/>
              <a:pPr/>
              <a:t>5</a:t>
            </a:fld>
            <a:endParaRPr lang="en-GB" noProof="1"/>
          </a:p>
        </p:txBody>
      </p:sp>
      <p:pic>
        <p:nvPicPr>
          <p:cNvPr id="3" name="Рисунок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4" y="1166327"/>
            <a:ext cx="8359573" cy="553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3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674313" y="1311493"/>
            <a:ext cx="7800707" cy="5200650"/>
            <a:chOff x="663427" y="908720"/>
            <a:chExt cx="7800707" cy="5200650"/>
          </a:xfrm>
        </p:grpSpPr>
        <p:pic>
          <p:nvPicPr>
            <p:cNvPr id="15" name="Рисунок 14" descr="\\server\Shares\Иванов Денис\Для Владимира\комплектация ZONT H-1B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7" t="5384" r="7243" b="7116"/>
            <a:stretch/>
          </p:blipFill>
          <p:spPr bwMode="auto">
            <a:xfrm>
              <a:off x="1043608" y="908720"/>
              <a:ext cx="6720648" cy="5200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572000" y="1068810"/>
              <a:ext cx="1440160" cy="8100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Trebuchet MS" pitchFamily="34" charset="0"/>
                  <a:cs typeface="Arial" charset="0"/>
                </a:rPr>
                <a:t>Электронный блок</a:t>
              </a:r>
              <a:endParaRPr lang="ru-RU" sz="1600" b="1" dirty="0">
                <a:solidFill>
                  <a:schemeClr val="bg1"/>
                </a:solidFill>
                <a:latin typeface="Trebuchet MS" pitchFamily="34" charset="0"/>
                <a:cs typeface="Arial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6" t="20814" r="14431" b="16743"/>
            <a:stretch/>
          </p:blipFill>
          <p:spPr>
            <a:xfrm>
              <a:off x="1187624" y="943377"/>
              <a:ext cx="2376264" cy="206964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84000" y="3383933"/>
              <a:ext cx="1476000" cy="784843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txBody>
            <a:bodyPr wrap="square" lIns="0" tIns="0" rIns="0" bIns="0" rtlCol="0" anchor="t" anchorCtr="0">
              <a:noAutofit/>
            </a:bodyPr>
            <a:lstStyle>
              <a:defPPr lvl="0">
                <a:defRPr lang="en-GB"/>
              </a:defPPr>
              <a:lvl1pPr algn="ctr">
                <a:defRPr b="1">
                  <a:solidFill>
                    <a:schemeClr val="bg1"/>
                  </a:solidFill>
                  <a:latin typeface="Trebuchet MS" pitchFamily="34" charset="0"/>
                  <a:cs typeface="Arial" charset="0"/>
                </a:defRPr>
              </a:lvl1pPr>
            </a:lstStyle>
            <a:p>
              <a:r>
                <a:rPr lang="ru-RU" sz="1600" dirty="0"/>
                <a:t>Блок питания 12В / 1А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7584" y="5488239"/>
              <a:ext cx="4464496" cy="34280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txBody>
            <a:bodyPr wrap="square" lIns="0" tIns="0" rIns="0" bIns="0" rtlCol="0" anchor="t" anchorCtr="0">
              <a:noAutofit/>
            </a:bodyPr>
            <a:lstStyle>
              <a:defPPr lvl="0">
                <a:defRPr lang="en-GB"/>
              </a:defPPr>
              <a:lvl1pPr algn="ctr">
                <a:defRPr b="1">
                  <a:solidFill>
                    <a:schemeClr val="bg1"/>
                  </a:solidFill>
                  <a:latin typeface="Trebuchet MS" pitchFamily="34" charset="0"/>
                  <a:cs typeface="Arial" charset="0"/>
                </a:defRPr>
              </a:lvl1pPr>
            </a:lstStyle>
            <a:p>
              <a:r>
                <a:rPr lang="ru-RU" sz="1600" dirty="0"/>
                <a:t>Проводной датчик комнатной температуры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84168" y="2436962"/>
              <a:ext cx="1440160" cy="34280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txBody>
            <a:bodyPr wrap="square" lIns="0" tIns="0" rIns="0" bIns="0" rtlCol="0" anchor="t" anchorCtr="0">
              <a:noAutofit/>
            </a:bodyPr>
            <a:lstStyle>
              <a:defPPr lvl="0">
                <a:defRPr lang="en-GB"/>
              </a:defPPr>
              <a:lvl1pPr algn="ctr">
                <a:defRPr b="1">
                  <a:solidFill>
                    <a:schemeClr val="bg1"/>
                  </a:solidFill>
                  <a:latin typeface="Trebuchet MS" pitchFamily="34" charset="0"/>
                  <a:cs typeface="Arial" charset="0"/>
                </a:defRPr>
              </a:lvl1pPr>
            </a:lstStyle>
            <a:p>
              <a:r>
                <a:rPr lang="ru-RU" sz="1600" dirty="0" err="1"/>
                <a:t>СИМ-карта</a:t>
              </a:r>
              <a:endParaRPr lang="ru-RU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66328" y="3358776"/>
              <a:ext cx="1458000" cy="8100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txBody>
            <a:bodyPr wrap="square" lIns="0" tIns="0" rIns="0" bIns="0" rtlCol="0" anchor="t" anchorCtr="0">
              <a:noAutofit/>
            </a:bodyPr>
            <a:lstStyle>
              <a:defPPr lvl="0">
                <a:defRPr lang="en-GB"/>
              </a:defPPr>
              <a:lvl1pPr algn="ctr">
                <a:defRPr b="1">
                  <a:solidFill>
                    <a:schemeClr val="bg1"/>
                  </a:solidFill>
                  <a:latin typeface="Trebuchet MS" pitchFamily="34" charset="0"/>
                  <a:cs typeface="Arial" charset="0"/>
                </a:defRPr>
              </a:lvl1pPr>
            </a:lstStyle>
            <a:p>
              <a:r>
                <a:rPr lang="ru-RU" sz="1600" dirty="0"/>
                <a:t>Внешняя </a:t>
              </a:r>
              <a:r>
                <a:rPr lang="en-US" sz="1600" dirty="0"/>
                <a:t>GSM-</a:t>
              </a:r>
              <a:r>
                <a:rPr lang="ru-RU" sz="1600" dirty="0" err="1"/>
                <a:t>антена</a:t>
              </a:r>
              <a:endParaRPr lang="ru-RU" sz="1600" dirty="0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27" y="4941169"/>
              <a:ext cx="2367492" cy="425944"/>
            </a:xfrm>
            <a:prstGeom prst="rect">
              <a:avLst/>
            </a:prstGeom>
          </p:spPr>
        </p:pic>
        <p:sp>
          <p:nvSpPr>
            <p:cNvPr id="13" name="Блок-схема: решение 12"/>
            <p:cNvSpPr/>
            <p:nvPr/>
          </p:nvSpPr>
          <p:spPr bwMode="auto">
            <a:xfrm>
              <a:off x="3131840" y="5013176"/>
              <a:ext cx="3024336" cy="206928"/>
            </a:xfrm>
            <a:prstGeom prst="flowChartDecision">
              <a:avLst/>
            </a:prstGeom>
            <a:solidFill>
              <a:srgbClr val="018FD0"/>
            </a:solidFill>
            <a:ln w="9525" cap="flat" cmpd="sng" algn="ctr">
              <a:solidFill>
                <a:srgbClr val="0190C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99638" y="4913466"/>
              <a:ext cx="4464496" cy="34280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txBody>
            <a:bodyPr wrap="square" lIns="0" tIns="0" rIns="0" bIns="0" rtlCol="0" anchor="t" anchorCtr="0">
              <a:noAutofit/>
            </a:bodyPr>
            <a:lstStyle>
              <a:defPPr lvl="0">
                <a:defRPr lang="en-GB"/>
              </a:defPPr>
              <a:lvl1pPr algn="ctr">
                <a:defRPr b="1">
                  <a:solidFill>
                    <a:schemeClr val="bg1"/>
                  </a:solidFill>
                  <a:latin typeface="Trebuchet MS" pitchFamily="34" charset="0"/>
                  <a:cs typeface="Arial" charset="0"/>
                </a:defRPr>
              </a:lvl1pPr>
            </a:lstStyle>
            <a:p>
              <a:r>
                <a:rPr lang="ru-RU" sz="1600" dirty="0" smtClean="0"/>
                <a:t>Разъем для подключения </a:t>
              </a:r>
              <a:r>
                <a:rPr lang="en-US" sz="1600" dirty="0" err="1" smtClean="0"/>
                <a:t>Opentherm</a:t>
              </a:r>
              <a:endParaRPr lang="ru-RU" sz="1600" dirty="0"/>
            </a:p>
          </p:txBody>
        </p:sp>
      </p:grpSp>
      <p:sp>
        <p:nvSpPr>
          <p:cNvPr id="16" name="Title 5"/>
          <p:cNvSpPr txBox="1">
            <a:spLocks/>
          </p:cNvSpPr>
          <p:nvPr/>
        </p:nvSpPr>
        <p:spPr>
          <a:xfrm>
            <a:off x="252000" y="378730"/>
            <a:ext cx="6840000" cy="579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lang="en-GB" sz="2800" b="0" i="0" u="none" strike="noStrike" kern="1200" cap="none" spc="0" baseline="0" noProof="1">
                <a:ln>
                  <a:noFill/>
                </a:ln>
                <a:solidFill>
                  <a:srgbClr val="003C80"/>
                </a:solidFill>
                <a:uFillTx/>
                <a:latin typeface="Source Sans Pro Semibold"/>
                <a:ea typeface="+mj-ea"/>
                <a:cs typeface="+mj-cs"/>
                <a:sym typeface="Source Sans Pro Semibold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ru-RU" dirty="0" smtClean="0"/>
              <a:t>Комплектация </a:t>
            </a:r>
            <a:r>
              <a:rPr lang="en-US" dirty="0" smtClean="0"/>
              <a:t>ZONT H1-B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12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000" y="391428"/>
            <a:ext cx="6840000" cy="579600"/>
          </a:xfrm>
        </p:spPr>
        <p:txBody>
          <a:bodyPr/>
          <a:lstStyle/>
          <a:p>
            <a:r>
              <a:rPr lang="ru-RU" dirty="0" smtClean="0"/>
              <a:t>Программное обеспечение </a:t>
            </a:r>
            <a:r>
              <a:rPr lang="en-US" dirty="0" smtClean="0"/>
              <a:t>ZONT H1-B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noProof="1" smtClean="0"/>
              <a:t> </a:t>
            </a:r>
            <a:fld id="{1336C48C-F87C-4E4B-81EF-5027B17D1F61}" type="slidenum">
              <a:rPr lang="en-GB" noProof="1" smtClean="0"/>
              <a:pPr/>
              <a:t>7</a:t>
            </a:fld>
            <a:endParaRPr lang="en-GB" noProof="1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95" y="1553369"/>
            <a:ext cx="3024336" cy="483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74762" y="1270561"/>
            <a:ext cx="5184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Приложение для </a:t>
            </a:r>
            <a:r>
              <a:rPr lang="en-US" sz="2000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Android</a:t>
            </a:r>
            <a:endParaRPr lang="ru-RU" sz="2000" baseline="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Приложение для </a:t>
            </a:r>
            <a:r>
              <a:rPr lang="en-US" sz="2000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iO</a:t>
            </a:r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Управление через </a:t>
            </a:r>
            <a:r>
              <a:rPr lang="en-US" sz="2000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Web-</a:t>
            </a:r>
            <a:r>
              <a:rPr lang="ru-RU" sz="2000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интерфейс (браузер) доступно на любом устройстве с любой платформой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7" y="3733800"/>
            <a:ext cx="5421637" cy="2648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185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000" y="391427"/>
            <a:ext cx="8453461" cy="967923"/>
          </a:xfrm>
        </p:spPr>
        <p:txBody>
          <a:bodyPr/>
          <a:lstStyle/>
          <a:p>
            <a:pPr lvl="0"/>
            <a:r>
              <a:rPr lang="ru-RU" dirty="0" smtClean="0"/>
              <a:t>Список котлов </a:t>
            </a:r>
            <a:r>
              <a:rPr lang="en-US" dirty="0" smtClean="0"/>
              <a:t>BAXI</a:t>
            </a:r>
            <a:r>
              <a:rPr lang="ru-RU" dirty="0" smtClean="0"/>
              <a:t> с расширенным функционалом (</a:t>
            </a:r>
            <a:r>
              <a:rPr lang="en-US" dirty="0" err="1" smtClean="0"/>
              <a:t>OpenTherm</a:t>
            </a:r>
            <a:r>
              <a:rPr lang="ru-RU" dirty="0" smtClean="0"/>
              <a:t>)</a:t>
            </a:r>
            <a:endParaRPr lang="en-GB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2000" y="1527356"/>
            <a:ext cx="4572000" cy="53091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MAIN-5</a:t>
            </a:r>
            <a:endParaRPr lang="ru-RU" sz="2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ECO-5 Compact</a:t>
            </a:r>
            <a:endParaRPr lang="ru-RU" sz="2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ECO-4s</a:t>
            </a:r>
            <a:endParaRPr lang="ru-RU" sz="2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ECO Home</a:t>
            </a:r>
            <a:endParaRPr lang="ru-RU" sz="2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ECO Four</a:t>
            </a:r>
            <a:endParaRPr lang="ru-RU" sz="2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LUNA-3</a:t>
            </a:r>
            <a:endParaRPr lang="ru-RU" sz="2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NUVOLA-3 B40</a:t>
            </a:r>
            <a:endParaRPr lang="ru-RU" sz="2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Duo-</a:t>
            </a:r>
            <a:r>
              <a:rPr lang="en-US" sz="24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tec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Compact</a:t>
            </a:r>
            <a:endParaRPr lang="ru-RU" sz="2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LUNA Duo-</a:t>
            </a:r>
            <a:r>
              <a:rPr lang="en-US" sz="24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tec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+</a:t>
            </a:r>
            <a:endParaRPr lang="ru-RU" sz="2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NUVOLA Duo-</a:t>
            </a:r>
            <a:r>
              <a:rPr lang="en-US" sz="24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tec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+</a:t>
            </a:r>
            <a:endParaRPr lang="ru-RU" sz="2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SLIM</a:t>
            </a:r>
            <a:endParaRPr lang="ru-RU" sz="2400" dirty="0"/>
          </a:p>
        </p:txBody>
      </p:sp>
      <p:pic>
        <p:nvPicPr>
          <p:cNvPr id="13" name="Picture 20" descr="luna3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8781" y="1442506"/>
            <a:ext cx="855091" cy="150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005" y="1031188"/>
            <a:ext cx="953482" cy="147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2" descr="TreQuartiFour1_perDimensioni"/>
          <p:cNvPicPr>
            <a:picLocks noChangeAspect="1" noChangeArrowheads="1"/>
          </p:cNvPicPr>
          <p:nvPr/>
        </p:nvPicPr>
        <p:blipFill rotWithShape="1">
          <a:blip r:embed="rId4" cstate="print"/>
          <a:srcRect l="29278" t="13564" r="25391" b="7763"/>
          <a:stretch/>
        </p:blipFill>
        <p:spPr bwMode="auto">
          <a:xfrm>
            <a:off x="5828866" y="1689575"/>
            <a:ext cx="874189" cy="151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0073" y="1869973"/>
            <a:ext cx="912908" cy="15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4" descr="main5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4559" y="2182132"/>
            <a:ext cx="799302" cy="142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4" descr="LUNA Duo-tec"/>
          <p:cNvPicPr>
            <a:picLocks noChangeAspect="1" noChangeArrowheads="1"/>
          </p:cNvPicPr>
          <p:nvPr/>
        </p:nvPicPr>
        <p:blipFill>
          <a:blip r:embed="rId7" cstate="print"/>
          <a:srcRect l="7993" r="4086"/>
          <a:stretch>
            <a:fillRect/>
          </a:stretch>
        </p:blipFill>
        <p:spPr bwMode="auto">
          <a:xfrm flipH="1">
            <a:off x="6732661" y="3382569"/>
            <a:ext cx="1110128" cy="163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5" descr="Duo-tec_Compact"/>
          <p:cNvPicPr>
            <a:picLocks noChangeAspect="1" noChangeArrowheads="1"/>
          </p:cNvPicPr>
          <p:nvPr/>
        </p:nvPicPr>
        <p:blipFill>
          <a:blip r:embed="rId8" cstate="print"/>
          <a:srcRect l="6668" r="7466"/>
          <a:stretch>
            <a:fillRect/>
          </a:stretch>
        </p:blipFill>
        <p:spPr bwMode="auto">
          <a:xfrm flipH="1">
            <a:off x="5634867" y="3609311"/>
            <a:ext cx="1162461" cy="175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6" descr="Nuvola Duo-tec"/>
          <p:cNvPicPr>
            <a:picLocks noChangeAspect="1" noChangeArrowheads="1"/>
          </p:cNvPicPr>
          <p:nvPr/>
        </p:nvPicPr>
        <p:blipFill>
          <a:blip r:embed="rId9" cstate="print"/>
          <a:srcRect l="5026" r="3799"/>
          <a:stretch>
            <a:fillRect/>
          </a:stretch>
        </p:blipFill>
        <p:spPr bwMode="auto">
          <a:xfrm flipH="1">
            <a:off x="7857252" y="3013849"/>
            <a:ext cx="1212568" cy="195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 descr="Slim 2000 O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736" y="5074373"/>
            <a:ext cx="991925" cy="167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23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000" y="391427"/>
            <a:ext cx="8625300" cy="967923"/>
          </a:xfrm>
        </p:spPr>
        <p:txBody>
          <a:bodyPr/>
          <a:lstStyle/>
          <a:p>
            <a:pPr lvl="0"/>
            <a:r>
              <a:rPr lang="ru-RU" dirty="0" smtClean="0"/>
              <a:t>Список котлов </a:t>
            </a:r>
            <a:r>
              <a:rPr lang="en-US" dirty="0" smtClean="0"/>
              <a:t>De Dietrich</a:t>
            </a:r>
            <a:r>
              <a:rPr lang="ru-RU" dirty="0" smtClean="0"/>
              <a:t> с расширенным функционалом (</a:t>
            </a:r>
            <a:r>
              <a:rPr lang="en-US" dirty="0" err="1" smtClean="0"/>
              <a:t>OpenTherm</a:t>
            </a:r>
            <a:r>
              <a:rPr lang="ru-RU" dirty="0" smtClean="0"/>
              <a:t>)</a:t>
            </a:r>
            <a:endParaRPr lang="en-GB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999" y="1937904"/>
            <a:ext cx="4973143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Zena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  <a:t>MS</a:t>
            </a:r>
            <a:endParaRPr lang="ru-RU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Zena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  <a:t> Plus</a:t>
            </a:r>
          </a:p>
          <a:p>
            <a:pPr marL="342900" lvl="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Naneo</a:t>
            </a:r>
            <a:endParaRPr lang="en-US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Vivadens</a:t>
            </a:r>
            <a:endParaRPr lang="en-US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Neovo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(</a:t>
            </a:r>
            <a:r>
              <a:rPr lang="ru-RU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 панелями </a:t>
            </a:r>
            <a:r>
              <a:rPr lang="ru-RU" sz="2400" dirty="0">
                <a:solidFill>
                  <a:schemeClr val="bg1"/>
                </a:solidFill>
                <a:latin typeface="Trebuchet MS" panose="020B0603020202020204" pitchFamily="34" charset="0"/>
              </a:rPr>
              <a:t>управления 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  <a:t>B-Control </a:t>
            </a:r>
            <a:r>
              <a:rPr lang="ru-RU" sz="2400" dirty="0">
                <a:solidFill>
                  <a:schemeClr val="bg1"/>
                </a:solidFill>
                <a:latin typeface="Trebuchet MS" panose="020B0603020202020204" pitchFamily="34" charset="0"/>
              </a:rPr>
              <a:t>и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  <a:t> iniControl2)</a:t>
            </a:r>
            <a:endParaRPr lang="ru-RU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C330</a:t>
            </a:r>
            <a:r>
              <a:rPr lang="ru-RU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/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C630 </a:t>
            </a:r>
            <a:r>
              <a:rPr lang="ru-RU" sz="2400" dirty="0">
                <a:solidFill>
                  <a:schemeClr val="bg1"/>
                </a:solidFill>
                <a:latin typeface="Trebuchet MS" panose="020B0603020202020204" pitchFamily="34" charset="0"/>
              </a:rPr>
              <a:t>с </a:t>
            </a:r>
            <a:r>
              <a:rPr lang="ru-RU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панелями </a:t>
            </a:r>
            <a:r>
              <a:rPr lang="ru-RU" sz="2400" dirty="0">
                <a:solidFill>
                  <a:schemeClr val="bg1"/>
                </a:solidFill>
                <a:latin typeface="Trebuchet MS" panose="020B0603020202020204" pitchFamily="34" charset="0"/>
              </a:rPr>
              <a:t>управления </a:t>
            </a:r>
            <a:r>
              <a:rPr lang="en-US" sz="24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iniControl</a:t>
            </a:r>
            <a:endParaRPr lang="en-US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4224"/>
          <a:stretch/>
        </p:blipFill>
        <p:spPr bwMode="auto">
          <a:xfrm>
            <a:off x="5777128" y="1903445"/>
            <a:ext cx="912097" cy="127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6991" y="1907036"/>
            <a:ext cx="1070463" cy="149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84" y="1919856"/>
            <a:ext cx="842724" cy="130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8363" y="3451386"/>
            <a:ext cx="1185321" cy="142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8201" y="3761394"/>
            <a:ext cx="1163078" cy="1402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69366" y="1674036"/>
            <a:ext cx="937267" cy="122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1918" y="1803359"/>
            <a:ext cx="775011" cy="120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42680" y="5071697"/>
            <a:ext cx="1865208" cy="141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8560" y="5331640"/>
            <a:ext cx="1758894" cy="132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52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porate presentation with cover visual BDR Thermea">
  <a:themeElements>
    <a:clrScheme name="Colors BDR">
      <a:dk1>
        <a:sysClr val="windowText" lastClr="000000"/>
      </a:dk1>
      <a:lt1>
        <a:srgbClr val="FFFFFF"/>
      </a:lt1>
      <a:dk2>
        <a:srgbClr val="2455A2"/>
      </a:dk2>
      <a:lt2>
        <a:srgbClr val="FFD407"/>
      </a:lt2>
      <a:accent1>
        <a:srgbClr val="000000"/>
      </a:accent1>
      <a:accent2>
        <a:srgbClr val="2455A2"/>
      </a:accent2>
      <a:accent3>
        <a:srgbClr val="FFD407"/>
      </a:accent3>
      <a:accent4>
        <a:srgbClr val="000000"/>
      </a:accent4>
      <a:accent5>
        <a:srgbClr val="2455A2"/>
      </a:accent5>
      <a:accent6>
        <a:srgbClr val="FFD407"/>
      </a:accent6>
      <a:hlink>
        <a:srgbClr val="000000"/>
      </a:hlink>
      <a:folHlink>
        <a:srgbClr val="000000"/>
      </a:folHlink>
    </a:clrScheme>
    <a:fontScheme name="Font BD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6350">
          <a:solidFill>
            <a:srgbClr val="9A9999"/>
          </a:solidFill>
        </a:ln>
      </a:spPr>
      <a:bodyPr rtlCol="0" anchor="ctr"/>
      <a:lstStyle>
        <a:defPPr algn="ctr">
          <a:defRPr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sz="1150"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 ">
      <a:srgbClr val="2455A2"/>
    </a:custClr>
    <a:custClr name=" ">
      <a:srgbClr val="578EC2"/>
    </a:custClr>
    <a:custClr name=" ">
      <a:srgbClr val="6A5C75"/>
    </a:custClr>
    <a:custClr name=" ">
      <a:srgbClr val="E4ADAB"/>
    </a:custClr>
    <a:custClr name=" ">
      <a:srgbClr val="FFD407"/>
    </a:custClr>
    <a:custClr name=" ">
      <a:srgbClr val="EE7723"/>
    </a:custClr>
    <a:custClr name=" ">
      <a:srgbClr val="AA092F"/>
    </a:custClr>
    <a:custClr name=" ">
      <a:srgbClr val="BE863C"/>
    </a:custClr>
    <a:custClr name=" ">
      <a:srgbClr val="000000"/>
    </a:custClr>
    <a:custClr name=" ">
      <a:srgbClr val="9A9999"/>
    </a:custClr>
    <a:custClr name=" ">
      <a:srgbClr val="9E914C"/>
    </a:custClr>
    <a:custClr name=" ">
      <a:srgbClr val="6C5849"/>
    </a:custClr>
  </a:custClrLst>
</a:theme>
</file>

<file path=ppt/theme/theme2.xml><?xml version="1.0" encoding="utf-8"?>
<a:theme xmlns:a="http://schemas.openxmlformats.org/drawingml/2006/main" name="Office-thema">
  <a:themeElements>
    <a:clrScheme name="Colors BDR">
      <a:dk1>
        <a:sysClr val="windowText" lastClr="000000"/>
      </a:dk1>
      <a:lt1>
        <a:srgbClr val="FFFFFF"/>
      </a:lt1>
      <a:dk2>
        <a:srgbClr val="2455A2"/>
      </a:dk2>
      <a:lt2>
        <a:srgbClr val="FFD407"/>
      </a:lt2>
      <a:accent1>
        <a:srgbClr val="000000"/>
      </a:accent1>
      <a:accent2>
        <a:srgbClr val="2455A2"/>
      </a:accent2>
      <a:accent3>
        <a:srgbClr val="FFD407"/>
      </a:accent3>
      <a:accent4>
        <a:srgbClr val="000000"/>
      </a:accent4>
      <a:accent5>
        <a:srgbClr val="2455A2"/>
      </a:accent5>
      <a:accent6>
        <a:srgbClr val="FFD407"/>
      </a:accent6>
      <a:hlink>
        <a:srgbClr val="000000"/>
      </a:hlink>
      <a:folHlink>
        <a:srgbClr val="000000"/>
      </a:folHlink>
    </a:clrScheme>
    <a:fontScheme name="Font BD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Colors BDR">
      <a:dk1>
        <a:sysClr val="windowText" lastClr="000000"/>
      </a:dk1>
      <a:lt1>
        <a:srgbClr val="FFFFFF"/>
      </a:lt1>
      <a:dk2>
        <a:srgbClr val="2455A2"/>
      </a:dk2>
      <a:lt2>
        <a:srgbClr val="FFD407"/>
      </a:lt2>
      <a:accent1>
        <a:srgbClr val="000000"/>
      </a:accent1>
      <a:accent2>
        <a:srgbClr val="2455A2"/>
      </a:accent2>
      <a:accent3>
        <a:srgbClr val="FFD407"/>
      </a:accent3>
      <a:accent4>
        <a:srgbClr val="000000"/>
      </a:accent4>
      <a:accent5>
        <a:srgbClr val="2455A2"/>
      </a:accent5>
      <a:accent6>
        <a:srgbClr val="FFD407"/>
      </a:accent6>
      <a:hlink>
        <a:srgbClr val="000000"/>
      </a:hlink>
      <a:folHlink>
        <a:srgbClr val="000000"/>
      </a:folHlink>
    </a:clrScheme>
    <a:fontScheme name="Font BD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Group presentation</Template>
  <TotalTime>6165</TotalTime>
  <Words>367</Words>
  <Application>Microsoft Office PowerPoint</Application>
  <PresentationFormat>Экран (4:3)</PresentationFormat>
  <Paragraphs>73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Source Sans Pro Light</vt:lpstr>
      <vt:lpstr>Source Sans Pro Semibold</vt:lpstr>
      <vt:lpstr>Times New Roman</vt:lpstr>
      <vt:lpstr>Trebuchet MS</vt:lpstr>
      <vt:lpstr>Corporate presentation with cover visual BDR Thermea</vt:lpstr>
      <vt:lpstr>Презентация PowerPoint</vt:lpstr>
      <vt:lpstr>Предпосылки появления системы ZONT от BAXI</vt:lpstr>
      <vt:lpstr>Основные преимущества ZONT H1-B</vt:lpstr>
      <vt:lpstr>Основные преимущества ZONT H1-B</vt:lpstr>
      <vt:lpstr>Принцип работы ZONT H1-B</vt:lpstr>
      <vt:lpstr>Презентация PowerPoint</vt:lpstr>
      <vt:lpstr>Программное обеспечение ZONT H1-B</vt:lpstr>
      <vt:lpstr>Список котлов BAXI с расширенным функционалом (OpenTherm)</vt:lpstr>
      <vt:lpstr>Список котлов De Dietrich с расширенным функционалом (OpenTherm)</vt:lpstr>
      <vt:lpstr>Подключение к настенным котлам</vt:lpstr>
      <vt:lpstr>Подключение к напольным котлам SLIM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 AF. Fomin</dc:creator>
  <dc:description>template version 1.4 - 17 March 2015_x000d_
templates: www.joulesunlimited.nl</dc:description>
  <cp:lastModifiedBy>Бирюков Александр</cp:lastModifiedBy>
  <cp:revision>53</cp:revision>
  <dcterms:created xsi:type="dcterms:W3CDTF">2017-08-18T13:04:49Z</dcterms:created>
  <dcterms:modified xsi:type="dcterms:W3CDTF">2019-07-11T11:56:49Z</dcterms:modified>
</cp:coreProperties>
</file>